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9" r:id="rId2"/>
    <p:sldId id="295" r:id="rId3"/>
    <p:sldId id="279" r:id="rId4"/>
    <p:sldId id="300" r:id="rId5"/>
    <p:sldId id="298" r:id="rId6"/>
    <p:sldId id="299" r:id="rId7"/>
    <p:sldId id="296" r:id="rId8"/>
    <p:sldId id="283" r:id="rId9"/>
    <p:sldId id="284" r:id="rId10"/>
    <p:sldId id="285" r:id="rId11"/>
    <p:sldId id="301" r:id="rId12"/>
    <p:sldId id="287" r:id="rId13"/>
    <p:sldId id="290" r:id="rId14"/>
    <p:sldId id="291" r:id="rId15"/>
    <p:sldId id="292" r:id="rId16"/>
    <p:sldId id="289" r:id="rId17"/>
    <p:sldId id="294" r:id="rId18"/>
    <p:sldId id="270" r:id="rId19"/>
  </p:sldIdLst>
  <p:sldSz cx="9144000" cy="5715000" type="screen16x10"/>
  <p:notesSz cx="6794500" cy="9931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8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8B37"/>
    <a:srgbClr val="7E629F"/>
    <a:srgbClr val="D21C6A"/>
    <a:srgbClr val="E16A08"/>
    <a:srgbClr val="F04844"/>
    <a:srgbClr val="56AF99"/>
    <a:srgbClr val="ED4642"/>
    <a:srgbClr val="348BA7"/>
    <a:srgbClr val="008DB1"/>
    <a:srgbClr val="0066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0941" autoAdjust="0"/>
  </p:normalViewPr>
  <p:slideViewPr>
    <p:cSldViewPr>
      <p:cViewPr varScale="1">
        <p:scale>
          <a:sx n="124" d="100"/>
          <a:sy n="124" d="100"/>
        </p:scale>
        <p:origin x="1224" y="102"/>
      </p:cViewPr>
      <p:guideLst>
        <p:guide orient="horz" pos="2160"/>
        <p:guide pos="2880"/>
        <p:guide orient="horz" pos="18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4" cy="498295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4" y="0"/>
            <a:ext cx="2944284" cy="498295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158700EE-A08F-CB47-9326-BDEBC61DF15C}" type="datetimeFigureOut">
              <a:rPr lang="sk-SK" smtClean="0"/>
              <a:t>17. 6. 2019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241425"/>
            <a:ext cx="536257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79487"/>
            <a:ext cx="5435600" cy="3910489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4" cy="498294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4" y="9433107"/>
            <a:ext cx="2944284" cy="498294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E9DE7603-112B-BA4F-B726-9BC3A1ECF1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72903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1241425"/>
            <a:ext cx="5362575" cy="3351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E7603-112B-BA4F-B726-9BC3A1ECF126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39678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Inšpektorát BA č. P/0371/01/2016 zo dňa </a:t>
            </a:r>
          </a:p>
          <a:p>
            <a:r>
              <a:rPr lang="sk-SK" dirty="0"/>
              <a:t> 1.07.2017 – SOI je oprávnená vyžadovať protokol o odovzdaní dokumentácie zo strany predošlého správcu</a:t>
            </a:r>
            <a:endParaRPr lang="sk-SK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E7603-112B-BA4F-B726-9BC3A1ECF126}" type="slidenum">
              <a:rPr lang="sk-SK" smtClean="0"/>
              <a:t>16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09890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2719" indent="-172719">
              <a:buFontTx/>
              <a:buChar char="-"/>
            </a:pPr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E7603-112B-BA4F-B726-9BC3A1ECF126}" type="slidenum">
              <a:rPr lang="sk-SK" smtClean="0"/>
              <a:t>17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193112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5963" y="1241425"/>
            <a:ext cx="5362575" cy="3351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>
                <a:sym typeface="Wingdings"/>
              </a:rPr>
              <a:t></a:t>
            </a:r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E7603-112B-BA4F-B726-9BC3A1ECF126}" type="slidenum">
              <a:rPr lang="sk-SK" smtClean="0"/>
              <a:t>18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7630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15963" y="1241425"/>
            <a:ext cx="5362575" cy="33512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E7603-112B-BA4F-B726-9BC3A1ECF126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824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Na účely Sitna sa do </a:t>
            </a:r>
            <a:r>
              <a:rPr lang="sk-SK" dirty="0" err="1"/>
              <a:t>slidu</a:t>
            </a:r>
            <a:r>
              <a:rPr lang="sk-SK" dirty="0"/>
              <a:t> doplní aj </a:t>
            </a:r>
            <a:r>
              <a:rPr lang="sk-SK" dirty="0" err="1"/>
              <a:t>info</a:t>
            </a:r>
            <a:r>
              <a:rPr lang="sk-SK" dirty="0"/>
              <a:t> o tom, že doteraz povinne</a:t>
            </a:r>
            <a:r>
              <a:rPr lang="sk-SK" baseline="0" dirty="0"/>
              <a:t> doručoval len správca, odteraz má však túto povinnosť aj predseda vo vzťahu k zmluve o spoločenstve.</a:t>
            </a:r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E7603-112B-BA4F-B726-9BC3A1ECF126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7504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Na účely Sitna sa do </a:t>
            </a:r>
            <a:r>
              <a:rPr lang="sk-SK" dirty="0" err="1"/>
              <a:t>slidu</a:t>
            </a:r>
            <a:r>
              <a:rPr lang="sk-SK" dirty="0"/>
              <a:t> doplní aj </a:t>
            </a:r>
            <a:r>
              <a:rPr lang="sk-SK" dirty="0" err="1"/>
              <a:t>info</a:t>
            </a:r>
            <a:r>
              <a:rPr lang="sk-SK" dirty="0"/>
              <a:t> o tom, že doteraz povinne</a:t>
            </a:r>
            <a:r>
              <a:rPr lang="sk-SK" baseline="0" dirty="0"/>
              <a:t> doručoval len správca, odteraz má však túto povinnosť aj predseda vo vzťahu k zmluve o spoločenstve.</a:t>
            </a:r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E7603-112B-BA4F-B726-9BC3A1ECF126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88381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15963" y="1241425"/>
            <a:ext cx="5362575" cy="33512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E7603-112B-BA4F-B726-9BC3A1ECF126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32392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Na účely Sitna sa do </a:t>
            </a:r>
            <a:r>
              <a:rPr lang="sk-SK" dirty="0" err="1"/>
              <a:t>slidu</a:t>
            </a:r>
            <a:r>
              <a:rPr lang="sk-SK" dirty="0"/>
              <a:t> doplní aj </a:t>
            </a:r>
            <a:r>
              <a:rPr lang="sk-SK" dirty="0" err="1"/>
              <a:t>info</a:t>
            </a:r>
            <a:r>
              <a:rPr lang="sk-SK" dirty="0"/>
              <a:t> o tom, že doteraz povinne</a:t>
            </a:r>
            <a:r>
              <a:rPr lang="sk-SK" baseline="0" dirty="0"/>
              <a:t> doručoval len správca, odteraz má však túto povinnosť aj predseda vo vzťahu k zmluve o spoločenstve.</a:t>
            </a:r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E7603-112B-BA4F-B726-9BC3A1ECF126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5319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E7603-112B-BA4F-B726-9BC3A1ECF126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8696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Inšpektorát BA č. P/0371/01/2016 zo dňa </a:t>
            </a:r>
          </a:p>
          <a:p>
            <a:r>
              <a:rPr lang="sk-SK" dirty="0"/>
              <a:t> 1.07.2017 – SOI je oprávnená vyžadovať protokol o odovzdaní dokumentácie zo strany predošlého správcu</a:t>
            </a:r>
            <a:endParaRPr lang="sk-SK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E7603-112B-BA4F-B726-9BC3A1ECF126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22670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Avšak ukladať duplicitnú sankciu nie je v zmysle </a:t>
            </a:r>
            <a:r>
              <a:rPr lang="sk-SK" dirty="0" err="1"/>
              <a:t>ZoOS</a:t>
            </a:r>
            <a:r>
              <a:rPr lang="sk-SK" dirty="0"/>
              <a:t> možné.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E7603-112B-BA4F-B726-9BC3A1ECF126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49949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499A-9582-4E66-A646-D0B90462FB74}" type="datetimeFigureOut">
              <a:rPr lang="sk-SK" smtClean="0"/>
              <a:t>17. 6. 2019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7A88-8D6A-41B8-8E1A-C9D7A0E6550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2229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499A-9582-4E66-A646-D0B90462FB74}" type="datetimeFigureOut">
              <a:rPr lang="sk-SK" smtClean="0"/>
              <a:t>17. 6. 2019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7A88-8D6A-41B8-8E1A-C9D7A0E6550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5116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499A-9582-4E66-A646-D0B90462FB74}" type="datetimeFigureOut">
              <a:rPr lang="sk-SK" smtClean="0"/>
              <a:t>17. 6. 2019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7A88-8D6A-41B8-8E1A-C9D7A0E6550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7879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499A-9582-4E66-A646-D0B90462FB74}" type="datetimeFigureOut">
              <a:rPr lang="sk-SK" smtClean="0"/>
              <a:t>17. 6. 2019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7A88-8D6A-41B8-8E1A-C9D7A0E6550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013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499A-9582-4E66-A646-D0B90462FB74}" type="datetimeFigureOut">
              <a:rPr lang="sk-SK" smtClean="0"/>
              <a:t>17. 6. 2019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7A88-8D6A-41B8-8E1A-C9D7A0E6550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1522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499A-9582-4E66-A646-D0B90462FB74}" type="datetimeFigureOut">
              <a:rPr lang="sk-SK" smtClean="0"/>
              <a:t>17. 6. 2019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7A88-8D6A-41B8-8E1A-C9D7A0E6550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036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499A-9582-4E66-A646-D0B90462FB74}" type="datetimeFigureOut">
              <a:rPr lang="sk-SK" smtClean="0"/>
              <a:t>17. 6. 2019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7A88-8D6A-41B8-8E1A-C9D7A0E6550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85518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499A-9582-4E66-A646-D0B90462FB74}" type="datetimeFigureOut">
              <a:rPr lang="sk-SK" smtClean="0"/>
              <a:t>17. 6. 2019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7A88-8D6A-41B8-8E1A-C9D7A0E6550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4829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499A-9582-4E66-A646-D0B90462FB74}" type="datetimeFigureOut">
              <a:rPr lang="sk-SK" smtClean="0"/>
              <a:t>17. 6. 2019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7A88-8D6A-41B8-8E1A-C9D7A0E6550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046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499A-9582-4E66-A646-D0B90462FB74}" type="datetimeFigureOut">
              <a:rPr lang="sk-SK" smtClean="0"/>
              <a:t>17. 6. 2019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7A88-8D6A-41B8-8E1A-C9D7A0E6550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78095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499A-9582-4E66-A646-D0B90462FB74}" type="datetimeFigureOut">
              <a:rPr lang="sk-SK" smtClean="0"/>
              <a:t>17. 6. 2019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7A88-8D6A-41B8-8E1A-C9D7A0E6550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3264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40000"/>
                <a:satMod val="350000"/>
              </a:schemeClr>
            </a:gs>
            <a:gs pos="62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28864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3499A-9582-4E66-A646-D0B90462FB74}" type="datetimeFigureOut">
              <a:rPr lang="sk-SK" smtClean="0"/>
              <a:t>17. 6. 2019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37A88-8D6A-41B8-8E1A-C9D7A0E6550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22701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66836" y="693876"/>
            <a:ext cx="9036496" cy="304698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sk-SK" sz="4800" b="1" dirty="0"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MS PMincho" panose="02020600040205080304" pitchFamily="18" charset="-128"/>
                <a:cs typeface="Mongolian Baiti" panose="03000500000000000000" pitchFamily="66" charset="0"/>
              </a:rPr>
              <a:t>Legislatívna požiadavka novej zmluvy o spoločenstve, o výkone správy a mandátnej zmluvy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121" y="3937620"/>
            <a:ext cx="43204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k-SK" sz="1600" b="1" dirty="0" err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Rockwell" charset="0"/>
                <a:ea typeface="Rockwell" charset="0"/>
                <a:cs typeface="Rockwell" charset="0"/>
              </a:rPr>
              <a:t>Finlegal</a:t>
            </a:r>
            <a:r>
              <a:rPr lang="sk-SK" sz="1600" b="1" dirty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Rockwell" charset="0"/>
                <a:ea typeface="Rockwell" charset="0"/>
                <a:cs typeface="Rockwell" charset="0"/>
              </a:rPr>
              <a:t> </a:t>
            </a:r>
            <a:r>
              <a:rPr lang="sk-SK" sz="1600" b="1" dirty="0" err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Rockwell" charset="0"/>
                <a:ea typeface="Rockwell" charset="0"/>
                <a:cs typeface="Rockwell" charset="0"/>
              </a:rPr>
              <a:t>services</a:t>
            </a:r>
            <a:r>
              <a:rPr lang="sk-SK" sz="1600" b="1" dirty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Rockwell" charset="0"/>
                <a:ea typeface="Rockwell" charset="0"/>
                <a:cs typeface="Rockwell" charset="0"/>
              </a:rPr>
              <a:t>, </a:t>
            </a:r>
            <a:r>
              <a:rPr lang="sk-SK" sz="1600" b="1" dirty="0" err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Rockwell" charset="0"/>
                <a:ea typeface="Rockwell" charset="0"/>
                <a:cs typeface="Rockwell" charset="0"/>
              </a:rPr>
              <a:t>s.r.o</a:t>
            </a:r>
            <a:r>
              <a:rPr lang="sk-SK" sz="1600" b="1" dirty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Rockwell" charset="0"/>
                <a:ea typeface="Rockwell" charset="0"/>
                <a:cs typeface="Rockwell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sk-SK" sz="1600" b="1" dirty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Rockwell" charset="0"/>
                <a:ea typeface="Rockwell" charset="0"/>
                <a:cs typeface="Rockwell" charset="0"/>
              </a:rPr>
              <a:t>Mgr. Silvia </a:t>
            </a:r>
            <a:r>
              <a:rPr lang="sk-SK" sz="1600" b="1" dirty="0" err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Rockwell" charset="0"/>
                <a:ea typeface="Rockwell" charset="0"/>
                <a:cs typeface="Rockwell" charset="0"/>
              </a:rPr>
              <a:t>Valichnáčová</a:t>
            </a:r>
            <a:endParaRPr lang="sk-SK" sz="1600" b="1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Rockwell" charset="0"/>
              <a:ea typeface="Rockwell" charset="0"/>
              <a:cs typeface="Rockwell" charset="0"/>
            </a:endParaRPr>
          </a:p>
          <a:p>
            <a:pPr>
              <a:lnSpc>
                <a:spcPct val="150000"/>
              </a:lnSpc>
            </a:pPr>
            <a:r>
              <a:rPr lang="sk-SK" sz="1600" b="1" dirty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Rockwell" charset="0"/>
                <a:ea typeface="Rockwell" charset="0"/>
                <a:cs typeface="Rockwell" charset="0"/>
              </a:rPr>
              <a:t>tel.: 0905 448 221</a:t>
            </a:r>
          </a:p>
          <a:p>
            <a:pPr>
              <a:lnSpc>
                <a:spcPct val="150000"/>
              </a:lnSpc>
            </a:pPr>
            <a:r>
              <a:rPr lang="sk-SK" sz="1600" b="1" dirty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Rockwell" charset="0"/>
                <a:ea typeface="Rockwell" charset="0"/>
                <a:cs typeface="Rockwell" charset="0"/>
              </a:rPr>
              <a:t>e-mail: </a:t>
            </a:r>
            <a:r>
              <a:rPr lang="sk-SK" sz="1600" b="1" dirty="0" err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Rockwell" charset="0"/>
                <a:ea typeface="Rockwell" charset="0"/>
                <a:cs typeface="Rockwell" charset="0"/>
              </a:rPr>
              <a:t>valichnacova@finlegal.sk</a:t>
            </a:r>
            <a:endParaRPr lang="sk-SK" sz="1600" b="1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Rockwell" charset="0"/>
              <a:ea typeface="Rockwell" charset="0"/>
              <a:cs typeface="Rockwell" charset="0"/>
            </a:endParaRPr>
          </a:p>
          <a:p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Rockwell" charset="0"/>
              <a:ea typeface="Rockwell" charset="0"/>
              <a:cs typeface="Rockwell" charset="0"/>
            </a:endParaRPr>
          </a:p>
        </p:txBody>
      </p:sp>
      <p:pic>
        <p:nvPicPr>
          <p:cNvPr id="1026" name="Picture 2" descr="C:\Users\princezna000\Desktop\ZLSBD\loga_a_obrazky\bez services sro\Finlegal 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563" y="4225652"/>
            <a:ext cx="4427364" cy="825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6700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Doručovanie: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73324"/>
            <a:ext cx="8363272" cy="3831813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2800" b="1" dirty="0">
                <a:solidFill>
                  <a:schemeClr val="bg1"/>
                </a:solidFill>
              </a:rPr>
              <a:t>zmluva o spoločenstve/zmluva o výkone správy ,</a:t>
            </a:r>
          </a:p>
          <a:p>
            <a:pPr marL="0" indent="0">
              <a:buNone/>
            </a:pPr>
            <a:endParaRPr lang="sk-SK" sz="2800" b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b="1" dirty="0">
                <a:solidFill>
                  <a:schemeClr val="bg1"/>
                </a:solidFill>
              </a:rPr>
              <a:t>výpoveď zmluvy o výkone správy,</a:t>
            </a:r>
          </a:p>
          <a:p>
            <a:pPr marL="0" indent="0">
              <a:buNone/>
            </a:pPr>
            <a:endParaRPr lang="sk-SK" sz="2800" b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b="1" dirty="0">
                <a:solidFill>
                  <a:schemeClr val="bg1"/>
                </a:solidFill>
              </a:rPr>
              <a:t>oznámenie o schôdzi/zhromaždení/písomnom hlasovaní (ak ZOS alebo ZOVS neustanovuje inak).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32624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Hlasovanie vlastníkov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73324"/>
            <a:ext cx="8363272" cy="3831813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prítomnosť tretej osoby na schôdzi/zhromaždení,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k-SK" sz="22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</a:rPr>
              <a:t>hlasovanie podielových spoluvlastníkov,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k-SK" sz="22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</a:rPr>
              <a:t>kto je overovateľom hlasovania?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k-SK" sz="22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</a:rPr>
              <a:t>aký je minimálny počet overovateľov?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k-SK" sz="22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</a:rPr>
              <a:t>kto je prehlasovaným vlastníkom?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k-SK" sz="22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sk-SK" sz="22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</a:endParaRPr>
          </a:p>
          <a:p>
            <a:pPr marL="0" indent="0" algn="just">
              <a:buNone/>
            </a:pPr>
            <a:endParaRPr lang="sk-SK" sz="2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18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Poskytovanie informácii vlastníkom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73324"/>
            <a:ext cx="8363272" cy="3831813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§ 9 ods. 5 BZ: ,,Vlastníkovi bytu je na požiadanie nevyhnutné umožniť nahliadnutie do dokladov týkajúcich sa správy domu alebo čerpania FPÚO; </a:t>
            </a:r>
            <a:r>
              <a:rPr lang="sk-SK" sz="2200" b="1" dirty="0">
                <a:solidFill>
                  <a:schemeClr val="accent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vlastník je oprávnený robiť si z nich výpisy, odpisy a kópie.</a:t>
            </a:r>
            <a:r>
              <a:rPr lang="sk-SK" sz="2200" b="1" dirty="0">
                <a:solidFill>
                  <a:srgbClr val="F38B3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“</a:t>
            </a:r>
          </a:p>
          <a:p>
            <a:pPr marL="0" indent="0" algn="ctr">
              <a:buNone/>
            </a:pPr>
            <a:endParaRPr lang="sk-SK" sz="2200" b="1" dirty="0">
              <a:solidFill>
                <a:srgbClr val="FF0000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sk-SK" sz="2200" b="1" dirty="0">
                <a:solidFill>
                  <a:srgbClr val="FF000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POZOR NA OCHRANU OSOBNÝCH ÚDAJOV!!!</a:t>
            </a:r>
          </a:p>
          <a:p>
            <a:pPr marL="0" indent="0" algn="ctr">
              <a:buNone/>
            </a:pPr>
            <a:endParaRPr lang="sk-SK" sz="22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just">
              <a:buNone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§ 4 ods.1 písm. h) 250/2007 Z. z. o ochrane spotrebiteľa: ,,poskytovanie služby spôsobom, ktorý umožňuje jej riadne a bezpečné použitie.“</a:t>
            </a:r>
          </a:p>
          <a:p>
            <a:pPr marL="285750" indent="-285750" algn="just">
              <a:buFontTx/>
              <a:buChar char="-"/>
            </a:pPr>
            <a:endParaRPr lang="sk-SK" sz="28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380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SimSun" panose="02010600030101010101" pitchFamily="2" charset="-122"/>
                <a:cs typeface="Mongolian Baiti" panose="03000500000000000000" pitchFamily="66" charset="0"/>
              </a:rPr>
              <a:t>Evidenčné povinnosti</a:t>
            </a:r>
            <a:endParaRPr lang="sk-SK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73325"/>
            <a:ext cx="8640960" cy="3744415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sk-SK" sz="22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just">
              <a:buNone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§ 9 ods. 5, písm. a),b) a c) BZ: ,,Spoločenstvo a správca sú povinní: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evidovať a uchovávať všetky prijaté rozhodnutia, zápisnice, výsledky a hlasovacie listiny + priebežne aktualizovať evidenciu,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viesť evidenciu súdnych sporov.</a:t>
            </a:r>
          </a:p>
          <a:p>
            <a:pPr marL="0" indent="0" algn="just">
              <a:buNone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Možné aplikačné problémy:      </a:t>
            </a:r>
            <a:r>
              <a:rPr lang="sk-SK" sz="2200" b="1" dirty="0">
                <a:solidFill>
                  <a:srgbClr val="FF000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FORMA EVIDENCIE</a:t>
            </a:r>
          </a:p>
          <a:p>
            <a:pPr marL="0" indent="0" algn="just">
              <a:buNone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				        </a:t>
            </a:r>
            <a:r>
              <a:rPr lang="sk-SK" sz="2200" b="1" dirty="0">
                <a:solidFill>
                  <a:srgbClr val="FF0000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DOBA EVIDENCIE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k-SK" sz="22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 algn="just">
              <a:buFontTx/>
              <a:buChar char="-"/>
            </a:pPr>
            <a:endParaRPr lang="sk-SK" sz="28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5515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SimSun" panose="02010600030101010101" pitchFamily="2" charset="-122"/>
                <a:cs typeface="Mongolian Baiti" panose="03000500000000000000" pitchFamily="66" charset="0"/>
              </a:rPr>
              <a:t>Bezpečnosť v bytovom dome</a:t>
            </a:r>
            <a:endParaRPr lang="sk-SK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73324"/>
            <a:ext cx="8568952" cy="4320480"/>
          </a:xfrm>
          <a:solidFill>
            <a:schemeClr val="accent4">
              <a:lumMod val="75000"/>
            </a:schemeClr>
          </a:solidFill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sk-SK" sz="55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§ 9 ods. 4 BZ: ,,</a:t>
            </a:r>
            <a:r>
              <a:rPr lang="sk-SK" sz="55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Správca a predseda je povinný: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5500" b="1" dirty="0">
                <a:solidFill>
                  <a:schemeClr val="bg1"/>
                </a:solidFill>
                <a:latin typeface="Century Gothic" panose="020B0502020202020204" pitchFamily="34" charset="0"/>
              </a:rPr>
              <a:t>zabezpečiť odstránenie chyby alebo poruchy technického zariadenia zistenej kontrolou stavu bezpečnosti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55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odstránenie chyby, poruchy alebo poškodenia spoločných častí domu, spoločných zariadení domu a príslušenstva </a:t>
            </a:r>
          </a:p>
          <a:p>
            <a:pPr marL="0" indent="0" algn="just">
              <a:buNone/>
            </a:pPr>
            <a:r>
              <a:rPr lang="sk-SK" sz="55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ak </a:t>
            </a:r>
            <a:r>
              <a:rPr lang="sk-SK" sz="5500" b="1" dirty="0">
                <a:solidFill>
                  <a:schemeClr val="accent6"/>
                </a:solidFill>
                <a:latin typeface="Century Gothic" panose="020B0502020202020204" pitchFamily="34" charset="0"/>
              </a:rPr>
              <a:t>bezprostredne ohrozujú život, zdravie alebo majetok</a:t>
            </a:r>
            <a:r>
              <a:rPr lang="sk-SK" sz="5500" b="1" dirty="0">
                <a:solidFill>
                  <a:schemeClr val="bg1"/>
                </a:solidFill>
                <a:latin typeface="Century Gothic" panose="020B0502020202020204" pitchFamily="34" charset="0"/>
              </a:rPr>
              <a:t>, a to </a:t>
            </a:r>
            <a:r>
              <a:rPr lang="sk-SK" sz="5500" b="1" dirty="0">
                <a:solidFill>
                  <a:schemeClr val="accent6"/>
                </a:solidFill>
                <a:latin typeface="Century Gothic" panose="020B0502020202020204" pitchFamily="34" charset="0"/>
              </a:rPr>
              <a:t>aj bez súhlasu vlastníkov</a:t>
            </a:r>
            <a:r>
              <a:rPr lang="sk-SK" sz="55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bytov a nebytových priestorov v dome.“</a:t>
            </a:r>
            <a:endParaRPr lang="sk-SK" sz="55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sk-SK" sz="55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just">
              <a:buNone/>
            </a:pPr>
            <a:r>
              <a:rPr lang="sk-SK" sz="55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Účel: minimalizácia rizika vzniku škôd, za ktoré ,,nikto nemôže“ – ,,vlastníci neodhlasovali, tak nie je“</a:t>
            </a:r>
          </a:p>
          <a:p>
            <a:pPr marL="0" indent="0">
              <a:buNone/>
            </a:pPr>
            <a:endParaRPr lang="sk-SK" sz="55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sk-SK" sz="55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Možný aplikačný problém: chýbajúce prostriedky vo FPÚO.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45506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SimSun" panose="02010600030101010101" pitchFamily="2" charset="-122"/>
                <a:cs typeface="Mongolian Baiti" panose="03000500000000000000" pitchFamily="66" charset="0"/>
              </a:rPr>
              <a:t>Uplatňovanie práv vlastníkov zo zodpovednosti za </a:t>
            </a:r>
            <a:r>
              <a:rPr lang="sk-SK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SimSun" panose="02010600030101010101" pitchFamily="2" charset="-122"/>
                <a:cs typeface="Mongolian Baiti" panose="03000500000000000000" pitchFamily="66" charset="0"/>
              </a:rPr>
              <a:t>vady</a:t>
            </a:r>
            <a:endParaRPr lang="sk-SK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9348"/>
            <a:ext cx="8363272" cy="3615789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§ 9 ods. 5 písm. e): ,,Spoločenstvo a správca sú povinní </a:t>
            </a:r>
          </a:p>
          <a:p>
            <a:pPr marL="0" indent="0" algn="just">
              <a:buNone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uplatňovať práva vlastníkov bytov a nebytových priestorov v dome vyplývajúce zo zodpovednosti za </a:t>
            </a:r>
            <a:r>
              <a:rPr lang="sk-SK" sz="2200" b="1" dirty="0" err="1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vady</a:t>
            </a: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domu, spoločných častí domu, spoločných zariadení domu, spoločných nebytových priestorov, príslušenstva, pozemku zastavaného domom a priľahlého pozemku voči tretím osobám.“ </a:t>
            </a:r>
          </a:p>
          <a:p>
            <a:pPr marL="0" indent="0" algn="just">
              <a:buNone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Možný aplikačný problém: </a:t>
            </a:r>
            <a:r>
              <a:rPr lang="sk-SK" sz="2200" b="1" dirty="0">
                <a:solidFill>
                  <a:schemeClr val="accent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SÚVISLOSŤ </a:t>
            </a: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 ustanovením § 9 ods. 1 BZ (zhotoviteľ – </a:t>
            </a:r>
            <a:r>
              <a:rPr lang="sk-SK" sz="2200" b="1" dirty="0" err="1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developer</a:t>
            </a: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– vlastníci).</a:t>
            </a:r>
            <a:endParaRPr lang="sk-SK" sz="28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0032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Ukončenie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73324"/>
            <a:ext cx="8363272" cy="3831813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§ 9 ods. 6 BZ: Správca ale aj spoločenstvo sú povinní najneskôr v deň zániku zmluvy: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odovzdať správu o činnosti,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previesť finančné prostriedky,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odovzdať dokumentáciu– </a:t>
            </a:r>
            <a:r>
              <a:rPr lang="sk-SK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nielen zmluvnú a technickú, ale aj evidencie rozhodnutí a súdnych sporov! – </a:t>
            </a: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SOI je oprávnená vyžadovať protokol o odovzdaní</a:t>
            </a:r>
          </a:p>
          <a:p>
            <a:pPr marL="0" indent="0" algn="just">
              <a:buNone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Možný aplikačný problém: faktúry a ďalšia dokumentácia dodaná až po ukončení správy – objektívna nemožnosť splnenia povinnosti.</a:t>
            </a:r>
          </a:p>
        </p:txBody>
      </p:sp>
    </p:spTree>
    <p:extLst>
      <p:ext uri="{BB962C8B-B14F-4D97-AF65-F5344CB8AC3E}">
        <p14:creationId xmlns:p14="http://schemas.microsoft.com/office/powerpoint/2010/main" val="2281585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SimSun" panose="02010600030101010101" pitchFamily="2" charset="-122"/>
                <a:cs typeface="Mongolian Baiti" panose="03000500000000000000" pitchFamily="66" charset="0"/>
              </a:rPr>
              <a:t>Zmena zmluvnej dokumentácie</a:t>
            </a:r>
            <a:endParaRPr lang="sk-SK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01316"/>
            <a:ext cx="8363272" cy="3975829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Absencia zákonnej úpravy sa týka predovšetkým:</a:t>
            </a:r>
          </a:p>
          <a:p>
            <a:pPr algn="ctr"/>
            <a:endParaRPr lang="sk-SK" sz="22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spôsobu obvyklého zverejňovania údajov v dome, spôsobov doručovania a predkladania dokumentov,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širších pravidiel hlasovania,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špecifikácie formy a doby evidencie,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spôsobu poskytovania fotokópií z dokumentácie,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postupov pri vymáhaní nedoplatkov od vlastníkov,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postupov pri uplatňovaní nárokov zo zodpovednosti za </a:t>
            </a:r>
            <a:r>
              <a:rPr lang="sk-SK" sz="2200" b="1" dirty="0" err="1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vady</a:t>
            </a: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voči tretím osobám. </a:t>
            </a:r>
          </a:p>
        </p:txBody>
      </p:sp>
    </p:spTree>
    <p:extLst>
      <p:ext uri="{BB962C8B-B14F-4D97-AF65-F5344CB8AC3E}">
        <p14:creationId xmlns:p14="http://schemas.microsoft.com/office/powerpoint/2010/main" val="274519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4"/>
          <p:cNvSpPr/>
          <p:nvPr/>
        </p:nvSpPr>
        <p:spPr>
          <a:xfrm>
            <a:off x="395536" y="121196"/>
            <a:ext cx="82809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8000" b="1" dirty="0"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MS PMincho" panose="02020600040205080304" pitchFamily="18" charset="-128"/>
                <a:cs typeface="Mongolian Baiti" panose="03000500000000000000" pitchFamily="66" charset="0"/>
              </a:rPr>
              <a:t>Ďakujem za pozornosť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9512" y="3793604"/>
            <a:ext cx="43204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k-SK" sz="1600" b="1" dirty="0" err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Rockwell" charset="0"/>
                <a:ea typeface="Rockwell" charset="0"/>
                <a:cs typeface="Rockwell" charset="0"/>
              </a:rPr>
              <a:t>Finlegal</a:t>
            </a:r>
            <a:r>
              <a:rPr lang="sk-SK" sz="1600" b="1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Rockwell" charset="0"/>
                <a:ea typeface="Rockwell" charset="0"/>
                <a:cs typeface="Rockwell" charset="0"/>
              </a:rPr>
              <a:t> </a:t>
            </a:r>
            <a:r>
              <a:rPr lang="sk-SK" sz="1600" b="1" dirty="0" err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Rockwell" charset="0"/>
                <a:ea typeface="Rockwell" charset="0"/>
                <a:cs typeface="Rockwell" charset="0"/>
              </a:rPr>
              <a:t>services</a:t>
            </a:r>
            <a:r>
              <a:rPr lang="sk-SK" sz="1600" b="1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Rockwell" charset="0"/>
                <a:ea typeface="Rockwell" charset="0"/>
                <a:cs typeface="Rockwell" charset="0"/>
              </a:rPr>
              <a:t>, </a:t>
            </a:r>
            <a:r>
              <a:rPr lang="sk-SK" sz="1600" b="1" dirty="0" err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Rockwell" charset="0"/>
                <a:ea typeface="Rockwell" charset="0"/>
                <a:cs typeface="Rockwell" charset="0"/>
              </a:rPr>
              <a:t>s.r.o</a:t>
            </a:r>
            <a:r>
              <a:rPr lang="sk-SK" sz="1600" b="1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Rockwell" charset="0"/>
                <a:ea typeface="Rockwell" charset="0"/>
                <a:cs typeface="Rockwell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sk-SK" sz="1600" b="1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Rockwell" charset="0"/>
                <a:ea typeface="Rockwell" charset="0"/>
                <a:cs typeface="Rockwell" charset="0"/>
              </a:rPr>
              <a:t>Mgr. Silvia </a:t>
            </a:r>
            <a:r>
              <a:rPr lang="sk-SK" sz="1600" b="1" dirty="0" err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Rockwell" charset="0"/>
                <a:ea typeface="Rockwell" charset="0"/>
                <a:cs typeface="Rockwell" charset="0"/>
              </a:rPr>
              <a:t>Valichnáčová</a:t>
            </a:r>
            <a:endParaRPr lang="sk-SK" sz="1600" b="1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Rockwell" charset="0"/>
              <a:ea typeface="Rockwell" charset="0"/>
              <a:cs typeface="Rockwell" charset="0"/>
            </a:endParaRPr>
          </a:p>
          <a:p>
            <a:pPr>
              <a:lnSpc>
                <a:spcPct val="150000"/>
              </a:lnSpc>
            </a:pPr>
            <a:r>
              <a:rPr lang="sk-SK" sz="1600" b="1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Rockwell" charset="0"/>
                <a:ea typeface="Rockwell" charset="0"/>
                <a:cs typeface="Rockwell" charset="0"/>
              </a:rPr>
              <a:t>tel.: 0903 123 007</a:t>
            </a:r>
          </a:p>
          <a:p>
            <a:pPr>
              <a:lnSpc>
                <a:spcPct val="150000"/>
              </a:lnSpc>
            </a:pPr>
            <a:r>
              <a:rPr lang="sk-SK" sz="1600" b="1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Rockwell" charset="0"/>
                <a:ea typeface="Rockwell" charset="0"/>
                <a:cs typeface="Rockwell" charset="0"/>
              </a:rPr>
              <a:t>e-mail: </a:t>
            </a:r>
            <a:r>
              <a:rPr lang="sk-SK" sz="1600" b="1" dirty="0" err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Rockwell" charset="0"/>
                <a:ea typeface="Rockwell" charset="0"/>
                <a:cs typeface="Rockwell" charset="0"/>
              </a:rPr>
              <a:t>valichnacova@finlegal.sk</a:t>
            </a:r>
            <a:endParaRPr lang="sk-SK" sz="1600" b="1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Rockwell" charset="0"/>
              <a:ea typeface="Rockwell" charset="0"/>
              <a:cs typeface="Rockwell" charset="0"/>
            </a:endParaRPr>
          </a:p>
          <a:p>
            <a:endParaRPr lang="sk-SK" sz="16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Rockwell" charset="0"/>
              <a:ea typeface="Rockwell" charset="0"/>
              <a:cs typeface="Rockwell" charset="0"/>
            </a:endParaRPr>
          </a:p>
        </p:txBody>
      </p:sp>
      <p:pic>
        <p:nvPicPr>
          <p:cNvPr id="2050" name="Picture 2" descr="C:\Users\princezna000\Desktop\ZLSBD\loga_a_obrazky\bez services sro\Finlegal 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916" y="4441676"/>
            <a:ext cx="3586685" cy="668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389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sk-SK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Právny podklad pre výkon správy bytového domu</a:t>
            </a:r>
            <a:endParaRPr lang="sk-SK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SimSun" panose="02010600030101010101" pitchFamily="2" charset="-122"/>
              <a:cs typeface="Mongolian Baiti" panose="03000500000000000000" pitchFamily="66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D35C0F8-63C2-4BC0-ACA5-F71D36883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77381"/>
            <a:ext cx="8291264" cy="3327756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1777381"/>
            <a:ext cx="8712968" cy="312598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k-SK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1. BYTOVÝ ZÁKON</a:t>
            </a:r>
          </a:p>
          <a:p>
            <a:pPr>
              <a:lnSpc>
                <a:spcPct val="150000"/>
              </a:lnSpc>
            </a:pPr>
            <a:r>
              <a:rPr lang="sk-SK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2. TYPIZOVANÉ ZMLUVY: 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zmluva o výkone správy (BZ),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zmluva o spoločenstve (BZ),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mandátna zmluva medzi SVB a podnikateľským subjektom (BZ -&gt; ObZ).  </a:t>
            </a:r>
          </a:p>
          <a:p>
            <a:pPr algn="ctr">
              <a:lnSpc>
                <a:spcPct val="150000"/>
              </a:lnSpc>
            </a:pPr>
            <a:r>
              <a:rPr lang="sk-SK" sz="2000" b="1" dirty="0">
                <a:solidFill>
                  <a:srgbClr val="F38B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JE ZMENA LEGISLATÍVY AUTOMATICKOU POŽIADAVKOU NA ZMENU ZMLUVY O SPOLOČENSTVE/O VÝKONE SPRÁVY/MANDÁTNEJ ZMLUVY?</a:t>
            </a:r>
          </a:p>
        </p:txBody>
      </p:sp>
    </p:spTree>
    <p:extLst>
      <p:ext uri="{BB962C8B-B14F-4D97-AF65-F5344CB8AC3E}">
        <p14:creationId xmlns:p14="http://schemas.microsoft.com/office/powerpoint/2010/main" val="105709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pohľadu zákona ...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61356"/>
            <a:ext cx="8435280" cy="3888431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sk-SK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§ 25a BZ: ,,Ak zmluva o výkone správy alebo zmluva o spoločenstve upravuje právne vzťahy inak ako to ustanovuje tento zákon, uplatnia sa na tieto právne vzťahy ustanovenia tohto zákona.“</a:t>
            </a:r>
          </a:p>
          <a:p>
            <a:pPr marL="0" indent="0" algn="just">
              <a:buNone/>
            </a:pPr>
            <a:endParaRPr lang="sk-SK" sz="1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§ 43 zákona č. 40/1964 Zb. Občiansky zákonník: ,,Účastníci zmluvných vzťahov sú povinní dbať na to, aby sa pri úprave zmluvy odstránilo všetko to, čo by mohlo viesť k vzniku rozporov.“ </a:t>
            </a:r>
          </a:p>
          <a:p>
            <a:pPr marL="0" indent="0" algn="just">
              <a:buNone/>
            </a:pPr>
            <a:endParaRPr lang="sk-SK" sz="1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§ 31 ods. 1 BZ: ,,Spoločenstvá, ktoré vznikli podľa doterajších predpisov, sú povinné prispôsobiť tomuto zákonu zmluvu o spoločenstve, orgány, hospodárenie, činnosť, prípadne stanovy, najneskôr do šiestich mesiacov odo dňa nadobudnutia účinnosti tohto zákona.“ </a:t>
            </a:r>
            <a:endParaRPr lang="sk-SK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30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pohľadu praxe ...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61356"/>
            <a:ext cx="8435280" cy="3888431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sk-SK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právne vzdelanie a povedomie vlastníkov, ale aj spravovacích subjektov – domnienka rozporov medzi tým čo bolo dohodnuté a praxou,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k-SK" sz="1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zákon priamo odkazuje na špecifickú úpravu v zmluve o výkone správy a v zmluve o spoločenstve,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k-SK" sz="1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výskyt situácií, ktoré zákon v rámci správy nepredvída,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sk-SK" sz="1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nové povinnosti predsedu spoločenstva a správcu, ktoré sú upravené iba rámcovo.</a:t>
            </a:r>
          </a:p>
          <a:p>
            <a:pPr marL="0" indent="0" algn="just">
              <a:buNone/>
            </a:pPr>
            <a:endParaRPr lang="sk-SK" sz="1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sk-SK" sz="1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sk-SK" sz="1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sk-SK" sz="1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endParaRPr lang="sk-SK" sz="1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endParaRPr lang="sk-SK" sz="1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60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5536" y="337220"/>
            <a:ext cx="8229600" cy="864096"/>
          </a:xfrm>
        </p:spPr>
        <p:txBody>
          <a:bodyPr>
            <a:noAutofit/>
          </a:bodyPr>
          <a:lstStyle/>
          <a:p>
            <a:r>
              <a:rPr lang="sk-SK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Nové pravidlá pre správcov a SVB, uplatňujúce sa pri výkone správy</a:t>
            </a:r>
            <a:endParaRPr lang="sk-SK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SimSun" panose="02010600030101010101" pitchFamily="2" charset="-122"/>
              <a:cs typeface="Mongolian Baiti" panose="03000500000000000000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689486"/>
            <a:ext cx="8625878" cy="382444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k-SK" sz="2000" b="1" dirty="0">
                <a:solidFill>
                  <a:srgbClr val="F38B3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NOVELA Č. 283/2018 Z. Z. S ÚČINNOSŤOU OD 01.11.2018: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doručovanie a predkladanie dokumentov v súvislosti so správou bytového fondu,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hlasovanie vlastníkov,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širší rozsah poskytovania informácií vlastníkom,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evidenčné povinnosti,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bezpečnosť bytového domu,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uplatňovanie práv vlastníkov zo zodpovednosti za </a:t>
            </a:r>
            <a:r>
              <a:rPr lang="sk-SK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vady</a:t>
            </a:r>
            <a:r>
              <a:rPr lang="sk-SK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ukončenie správy.</a:t>
            </a:r>
          </a:p>
        </p:txBody>
      </p:sp>
    </p:spTree>
    <p:extLst>
      <p:ext uri="{BB962C8B-B14F-4D97-AF65-F5344CB8AC3E}">
        <p14:creationId xmlns:p14="http://schemas.microsoft.com/office/powerpoint/2010/main" val="412237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Doručovanie dokumentov v súvislosti so správou bytového fondu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61356"/>
            <a:ext cx="8435280" cy="3888431"/>
          </a:xfrm>
          <a:solidFill>
            <a:schemeClr val="accent4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sk-SK" sz="2200" b="1" dirty="0">
                <a:solidFill>
                  <a:srgbClr val="F38B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ZMLUVA O SPOLOČENSTVE</a:t>
            </a:r>
          </a:p>
          <a:p>
            <a:pPr marL="0" indent="0" algn="just">
              <a:buNone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§ 7a ods. 1 BZ: ,,Predseda spoločenstva je povinný schválenú zmluvu o spoločenstve a pri jej zmene </a:t>
            </a:r>
            <a:r>
              <a:rPr lang="sk-SK" sz="2200" b="1" dirty="0">
                <a:solidFill>
                  <a:srgbClr val="F38B37"/>
                </a:solidFill>
                <a:latin typeface="Century Gothic" panose="020B0502020202020204" pitchFamily="34" charset="0"/>
              </a:rPr>
              <a:t>úplné znenie zmluvy</a:t>
            </a: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o spoločenstve doručiť každému vlastníkovi bytu a nebytového priestoru v dome do </a:t>
            </a:r>
            <a:r>
              <a:rPr lang="sk-SK" sz="2200" b="1" dirty="0">
                <a:solidFill>
                  <a:srgbClr val="F38B37"/>
                </a:solidFill>
                <a:latin typeface="Century Gothic" panose="020B0502020202020204" pitchFamily="34" charset="0"/>
              </a:rPr>
              <a:t>30 dní od jej schválenia</a:t>
            </a: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...“</a:t>
            </a:r>
          </a:p>
          <a:p>
            <a:pPr marL="0" indent="0" algn="ctr">
              <a:buNone/>
            </a:pPr>
            <a:r>
              <a:rPr lang="sk-SK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</a:t>
            </a:r>
            <a:r>
              <a:rPr lang="sk-SK" sz="2200" b="1" dirty="0">
                <a:solidFill>
                  <a:srgbClr val="F38B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ZMLUVA VÝKONE SPRÁVY</a:t>
            </a:r>
          </a:p>
          <a:p>
            <a:pPr marL="0" indent="0" algn="just">
              <a:buNone/>
            </a:pP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§ 8a ods. 1 BZ: ,,Správca je povinný schválenú zmluvu a pri jej zmene </a:t>
            </a:r>
            <a:r>
              <a:rPr lang="sk-SK" sz="2200" b="1" dirty="0">
                <a:solidFill>
                  <a:srgbClr val="F38B37"/>
                </a:solidFill>
                <a:latin typeface="Century Gothic" panose="020B0502020202020204" pitchFamily="34" charset="0"/>
              </a:rPr>
              <a:t>úplné znenie zmluvy </a:t>
            </a: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doručiť každému vlastníkovi bytu a nebytového priestoru v dome do </a:t>
            </a:r>
            <a:r>
              <a:rPr lang="sk-SK" sz="2200" b="1" dirty="0">
                <a:solidFill>
                  <a:srgbClr val="F38B37"/>
                </a:solidFill>
                <a:latin typeface="Century Gothic" panose="020B0502020202020204" pitchFamily="34" charset="0"/>
              </a:rPr>
              <a:t>30 dní od jej schválenia </a:t>
            </a: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...“</a:t>
            </a:r>
          </a:p>
          <a:p>
            <a:pPr marL="0" indent="0">
              <a:buNone/>
            </a:pPr>
            <a:endParaRPr lang="sk-SK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428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Zmeny v doručovaní </a:t>
            </a:r>
            <a:r>
              <a:rPr lang="sk-SK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ZoS</a:t>
            </a:r>
            <a:r>
              <a:rPr lang="sk-S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sk-SK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ZoVS</a:t>
            </a:r>
            <a:endParaRPr lang="sk-SK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61356"/>
            <a:ext cx="8435280" cy="3888431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sk-SK" b="1" dirty="0">
                <a:solidFill>
                  <a:schemeClr val="bg1"/>
                </a:solidFill>
                <a:latin typeface="Century Gothic" panose="020B0502020202020204" pitchFamily="34" charset="0"/>
              </a:rPr>
              <a:t>pri zmene sa doručuje úplne znenie!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b="1" dirty="0">
                <a:solidFill>
                  <a:schemeClr val="bg1"/>
                </a:solidFill>
                <a:latin typeface="Century Gothic" panose="020B0502020202020204" pitchFamily="34" charset="0"/>
              </a:rPr>
              <a:t>30 dňová lehota!</a:t>
            </a:r>
          </a:p>
          <a:p>
            <a:pPr marL="1371600" lvl="3" indent="0">
              <a:buNone/>
            </a:pPr>
            <a:endParaRPr lang="sk-SK" sz="2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marL="114300" indent="0" algn="ctr">
              <a:buNone/>
            </a:pPr>
            <a:r>
              <a:rPr lang="sk-SK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JE POVINNOSŤ ,,DORUČIŤ ZMLUVU“ REÁLNE VYKONATEĽNÁ?</a:t>
            </a:r>
          </a:p>
          <a:p>
            <a:pPr marL="1371600" lvl="3" indent="0">
              <a:buNone/>
            </a:pPr>
            <a:endParaRPr lang="sk-SK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559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Predložiť/doručiť - odoslať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73324"/>
            <a:ext cx="8363272" cy="3831813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sk-SK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DORUČIŤ: </a:t>
            </a: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vyexpedovať konkrétny dokument vopred určenému okruhu subjektov jednotlivo</a:t>
            </a:r>
          </a:p>
          <a:p>
            <a:pPr marL="0" indent="0">
              <a:buNone/>
            </a:pPr>
            <a:endParaRPr lang="sk-SK" sz="2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PREDLOŽIŤ:</a:t>
            </a:r>
            <a:r>
              <a:rPr lang="sk-SK" sz="2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širší pojem označujúci splnenie si povinnosti dať subjektu možnosť oboznámiť sa s obsahom dokumentu akýmkoľvek spôsobom vrátane doručenia -&gt; z rozhodnutia Ústredia SOI zn.  SK/0578/99/2016 zo dňa 14.02.2017</a:t>
            </a:r>
            <a:endParaRPr lang="sk-SK" sz="22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6657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Predkladanie: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73324"/>
            <a:ext cx="8363272" cy="3831813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2800" b="1" dirty="0">
                <a:solidFill>
                  <a:schemeClr val="bg1"/>
                </a:solidFill>
              </a:rPr>
              <a:t>správa o činnosti za predchádzajúci rok,</a:t>
            </a:r>
          </a:p>
          <a:p>
            <a:pPr marL="0" indent="0">
              <a:buNone/>
            </a:pPr>
            <a:endParaRPr lang="sk-SK" sz="2800" b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b="1" dirty="0">
                <a:solidFill>
                  <a:schemeClr val="bg1"/>
                </a:solidFill>
              </a:rPr>
              <a:t>vyúčtovanie fondu prevádzky, údržby a opráv a úhrad za plnenia,</a:t>
            </a:r>
          </a:p>
          <a:p>
            <a:pPr marL="0" indent="0">
              <a:buNone/>
            </a:pPr>
            <a:endParaRPr lang="sk-SK" sz="2800" b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b="1" dirty="0">
                <a:solidFill>
                  <a:schemeClr val="bg1"/>
                </a:solidFill>
              </a:rPr>
              <a:t>plán opráv na nasledujúci kalendárny rok .</a:t>
            </a:r>
          </a:p>
          <a:p>
            <a:pPr>
              <a:buFont typeface="Wingdings" panose="05000000000000000000" pitchFamily="2" charset="2"/>
              <a:buChar char="Ø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6973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4950</TotalTime>
  <Words>1198</Words>
  <Application>Microsoft Office PowerPoint</Application>
  <PresentationFormat>Prezentácia na obrazovke (16:10)</PresentationFormat>
  <Paragraphs>144</Paragraphs>
  <Slides>18</Slides>
  <Notes>12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24" baseType="lpstr">
      <vt:lpstr>Arial</vt:lpstr>
      <vt:lpstr>Calibri</vt:lpstr>
      <vt:lpstr>Century Gothic</vt:lpstr>
      <vt:lpstr>Rockwell</vt:lpstr>
      <vt:lpstr>Wingdings</vt:lpstr>
      <vt:lpstr>Motiv systému Office</vt:lpstr>
      <vt:lpstr>Prezentácia programu PowerPoint</vt:lpstr>
      <vt:lpstr> Právny podklad pre výkon správy bytového domu</vt:lpstr>
      <vt:lpstr>Z pohľadu zákona ... </vt:lpstr>
      <vt:lpstr>Z pohľadu praxe ... </vt:lpstr>
      <vt:lpstr>Nové pravidlá pre správcov a SVB, uplatňujúce sa pri výkone správy</vt:lpstr>
      <vt:lpstr>Doručovanie dokumentov v súvislosti so správou bytového fondu</vt:lpstr>
      <vt:lpstr>Zmeny v doručovaní ZoS/ZoVS</vt:lpstr>
      <vt:lpstr>Predložiť/doručiť - odoslať</vt:lpstr>
      <vt:lpstr>Predkladanie:</vt:lpstr>
      <vt:lpstr>Doručovanie:</vt:lpstr>
      <vt:lpstr>Hlasovanie vlastníkov</vt:lpstr>
      <vt:lpstr>Poskytovanie informácii vlastníkom</vt:lpstr>
      <vt:lpstr>Evidenčné povinnosti</vt:lpstr>
      <vt:lpstr>Bezpečnosť v bytovom dome</vt:lpstr>
      <vt:lpstr>Uplatňovanie práv vlastníkov zo zodpovednosti za vady</vt:lpstr>
      <vt:lpstr>Ukončenie správy</vt:lpstr>
      <vt:lpstr>Zmena zmluvnej dokumentácie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Pragmatické riešenie konfliktov v susedských vzťahoch</dc:title>
  <dc:creator>exe-116</dc:creator>
  <cp:lastModifiedBy>silvia</cp:lastModifiedBy>
  <cp:revision>229</cp:revision>
  <cp:lastPrinted>2019-06-17T16:20:37Z</cp:lastPrinted>
  <dcterms:created xsi:type="dcterms:W3CDTF">2017-06-06T07:10:18Z</dcterms:created>
  <dcterms:modified xsi:type="dcterms:W3CDTF">2019-06-17T16:29:33Z</dcterms:modified>
</cp:coreProperties>
</file>